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4" r:id="rId2"/>
    <p:sldId id="316" r:id="rId3"/>
    <p:sldId id="256" r:id="rId4"/>
    <p:sldId id="300" r:id="rId5"/>
    <p:sldId id="301" r:id="rId6"/>
    <p:sldId id="302" r:id="rId7"/>
    <p:sldId id="303" r:id="rId8"/>
    <p:sldId id="304" r:id="rId9"/>
    <p:sldId id="306" r:id="rId10"/>
    <p:sldId id="305" r:id="rId11"/>
    <p:sldId id="307" r:id="rId12"/>
    <p:sldId id="311" r:id="rId13"/>
    <p:sldId id="312" r:id="rId14"/>
    <p:sldId id="315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595EF-EF65-41BD-AB06-EED67CCD8969}" type="datetimeFigureOut">
              <a:rPr lang="en-NZ" smtClean="0"/>
              <a:t>17/05/15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AEF44-D7F7-4514-8CEE-9FEA9277E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192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E281D59-77DF-4C5C-9ED0-F1EB420DC832}" type="slidenum">
              <a:rPr lang="en-US" smtClean="0">
                <a:latin typeface="Arial" charset="0"/>
                <a:cs typeface="Arial" charset="0"/>
              </a:rPr>
              <a:pPr defTabSz="931863"/>
              <a:t>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43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515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35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927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813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850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681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2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01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675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671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667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EF44-D7F7-4514-8CEE-9FEA9277EB0E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647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95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10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437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hool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1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668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917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500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471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14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968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71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131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D299-B062-4DC8-8E76-45B89BE339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53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8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62" dirty="0"/>
          </a:p>
        </p:txBody>
      </p:sp>
      <p:sp>
        <p:nvSpPr>
          <p:cNvPr id="9" name="Rectangle 8"/>
          <p:cNvSpPr/>
          <p:nvPr/>
        </p:nvSpPr>
        <p:spPr>
          <a:xfrm>
            <a:off x="2146723" y="1005254"/>
            <a:ext cx="65101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4000" i="1" dirty="0">
              <a:solidFill>
                <a:schemeClr val="bg1"/>
              </a:solidFill>
            </a:endParaRPr>
          </a:p>
          <a:p>
            <a:pPr algn="ctr"/>
            <a:r>
              <a:rPr lang="en-NZ" sz="3200" b="1" i="1" dirty="0" smtClean="0">
                <a:solidFill>
                  <a:srgbClr val="FFFF00"/>
                </a:solidFill>
              </a:rPr>
              <a:t>Ensuring Robust Fisheries Improvement Plans</a:t>
            </a:r>
          </a:p>
          <a:p>
            <a:pPr algn="ctr"/>
            <a:endParaRPr lang="en-NZ" sz="3200" b="1" i="1" dirty="0">
              <a:solidFill>
                <a:srgbClr val="FFFF00"/>
              </a:solidFill>
            </a:endParaRPr>
          </a:p>
          <a:p>
            <a:pPr algn="ctr"/>
            <a:r>
              <a:rPr lang="en-NZ" sz="3200" b="1" i="1" dirty="0" smtClean="0">
                <a:solidFill>
                  <a:srgbClr val="FFFF00"/>
                </a:solidFill>
              </a:rPr>
              <a:t>Richard Banks</a:t>
            </a:r>
          </a:p>
          <a:p>
            <a:pPr algn="ctr"/>
            <a:endParaRPr lang="en-NZ" sz="3200" i="1" dirty="0">
              <a:solidFill>
                <a:schemeClr val="bg1"/>
              </a:solidFill>
            </a:endParaRPr>
          </a:p>
          <a:p>
            <a:pPr algn="ctr"/>
            <a:r>
              <a:rPr lang="en-NZ" sz="3200" b="1" i="1" dirty="0" smtClean="0">
                <a:solidFill>
                  <a:srgbClr val="FFFF00"/>
                </a:solidFill>
              </a:rPr>
              <a:t>15 April 2014</a:t>
            </a:r>
            <a:endParaRPr lang="en-N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1" descr="Poseidon -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07723"/>
            <a:ext cx="2442313" cy="7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243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3000" dirty="0" smtClean="0">
                <a:solidFill>
                  <a:srgbClr val="0070C0"/>
                </a:solidFill>
              </a:rPr>
              <a:t>4</a:t>
            </a:r>
            <a:r>
              <a:rPr lang="en-AU" sz="3000" dirty="0">
                <a:solidFill>
                  <a:srgbClr val="0070C0"/>
                </a:solidFill>
              </a:rPr>
              <a:t>. </a:t>
            </a:r>
            <a:r>
              <a:rPr lang="en-AU" sz="3000" dirty="0" err="1">
                <a:solidFill>
                  <a:srgbClr val="0070C0"/>
                </a:solidFill>
              </a:rPr>
              <a:t>Logframe</a:t>
            </a:r>
            <a:r>
              <a:rPr lang="en-AU" sz="3000" dirty="0">
                <a:solidFill>
                  <a:srgbClr val="0070C0"/>
                </a:solidFill>
              </a:rPr>
              <a:t>  planning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Refining activities and milestones so that they are consistent with the MSC scoring guideposts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/>
              <a:t>Confirming stakeholders and preparing Terms of Reference consistent with the activities, milestones and scoring guidance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/>
              <a:t>Defining means of verification, including literature research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10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9" y="6297887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4724"/>
            <a:ext cx="4015772" cy="30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4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3000" dirty="0">
                <a:solidFill>
                  <a:srgbClr val="0070C0"/>
                </a:solidFill>
              </a:rPr>
              <a:t>5. FIP implementation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Good programme manager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Strong engagement of stakeholders, but critical to have Government </a:t>
            </a:r>
            <a:r>
              <a:rPr lang="en-AU" sz="2000" dirty="0" err="1"/>
              <a:t>onboard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Funding streams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Strong M&amp;E process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11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9" y="6297887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8500"/>
            <a:ext cx="4118484" cy="27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9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3000" dirty="0">
                <a:solidFill>
                  <a:srgbClr val="0070C0"/>
                </a:solidFill>
              </a:rPr>
              <a:t>6. Monitoring and evaluation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Strong emphasis on project design</a:t>
            </a:r>
          </a:p>
          <a:p>
            <a:pPr marL="0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Distance monitoring by using </a:t>
            </a:r>
            <a:r>
              <a:rPr lang="en-AU" sz="2000" dirty="0" err="1">
                <a:solidFill>
                  <a:schemeClr val="accent5">
                    <a:lumMod val="75000"/>
                  </a:schemeClr>
                </a:solidFill>
              </a:rPr>
              <a:t>MoVs</a:t>
            </a: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AU" sz="2000" dirty="0" err="1">
                <a:solidFill>
                  <a:schemeClr val="accent5">
                    <a:lumMod val="75000"/>
                  </a:schemeClr>
                </a:solidFill>
              </a:rPr>
              <a:t>dropbox</a:t>
            </a: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Good communication skills of the project manager</a:t>
            </a:r>
          </a:p>
          <a:p>
            <a:pPr marL="0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Bi-annual reviews (at least in the early stages)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 smtClean="0">
                <a:solidFill>
                  <a:srgbClr val="FF0000"/>
                </a:solidFill>
              </a:rPr>
              <a:t>DON’T MAKE IT TOO COMPLICATED – EG FIP TRACKING DOCUMENT!!! DEFINITELY NOT DESIGNED BY PROGRAMME PLANNERS</a:t>
            </a:r>
            <a:endParaRPr lang="en-A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12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9" y="6297887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" y="898500"/>
            <a:ext cx="3871827" cy="29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0070C0"/>
                </a:solidFill>
              </a:rPr>
              <a:t>7. FIP Review and BMT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Review of activities and milestones achieved with project manager and selected stakeholder experts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Workshop review process to agree amended activities and timelines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Review of FIP Document, </a:t>
            </a:r>
            <a:r>
              <a:rPr lang="en-AU" sz="2000" dirty="0" err="1" smtClean="0">
                <a:solidFill>
                  <a:schemeClr val="accent5">
                    <a:lumMod val="75000"/>
                  </a:schemeClr>
                </a:solidFill>
              </a:rPr>
              <a:t>Logframe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, budget and TORs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5"/>
                </a:solidFill>
              </a:rPr>
              <a:t>BMT compliance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 smtClean="0">
                <a:solidFill>
                  <a:srgbClr val="FF0000"/>
                </a:solidFill>
              </a:rPr>
              <a:t>BMT IS MEANINGLESS WITHOUT STRONG PROJECT DESIGN FRAMEWORK</a:t>
            </a:r>
            <a:endParaRPr lang="en-A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13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9" y="6297887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" y="889846"/>
            <a:ext cx="4398248" cy="32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Barriers to successful implementation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 lnSpcReduction="10000"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GB" altLang="en-US" sz="2000" dirty="0">
                <a:solidFill>
                  <a:srgbClr val="3620DA"/>
                </a:solidFill>
                <a:latin typeface="Calibri" panose="020F0502020204030204" pitchFamily="34" charset="0"/>
              </a:rPr>
              <a:t>Resistance good design framework and NGOs/consultants that know better (reinventing the wheel!)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GB" altLang="en-US" sz="2000" dirty="0">
                <a:solidFill>
                  <a:srgbClr val="3620DA"/>
                </a:solidFill>
                <a:latin typeface="Calibri" panose="020F0502020204030204" pitchFamily="34" charset="0"/>
              </a:rPr>
              <a:t>Political agendas not consistent with FIPs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GB" altLang="en-US" sz="2000" dirty="0">
                <a:solidFill>
                  <a:srgbClr val="3620DA"/>
                </a:solidFill>
                <a:latin typeface="Calibri" panose="020F0502020204030204" pitchFamily="34" charset="0"/>
              </a:rPr>
              <a:t> Resistance to the incorporation of new ideas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GB" altLang="en-US" sz="2000" dirty="0">
                <a:solidFill>
                  <a:srgbClr val="3620DA"/>
                </a:solidFill>
                <a:latin typeface="Calibri" panose="020F0502020204030204" pitchFamily="34" charset="0"/>
              </a:rPr>
              <a:t> Insufficient budgeting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GB" altLang="en-US" sz="2000" dirty="0">
                <a:solidFill>
                  <a:srgbClr val="3620DA"/>
                </a:solidFill>
                <a:latin typeface="Calibri" panose="020F0502020204030204" pitchFamily="34" charset="0"/>
              </a:rPr>
              <a:t> Insufficient human/institutional capacity for implementation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GB" altLang="en-US" sz="2000" dirty="0">
                <a:solidFill>
                  <a:srgbClr val="3620DA"/>
                </a:solidFill>
                <a:latin typeface="Calibri" panose="020F0502020204030204" pitchFamily="34" charset="0"/>
              </a:rPr>
              <a:t> Difficulties in obtaining stakeholder agreement and participation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Barriers can be reduced through (1) </a:t>
            </a:r>
            <a:r>
              <a:rPr lang="en-US" alt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Careful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attention to design and (2) careful explanation of the benefits of successful implementation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14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9" y="6297887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846"/>
            <a:ext cx="3985845" cy="28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Thank you very much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err="1"/>
              <a:t>Terima</a:t>
            </a:r>
            <a:r>
              <a:rPr lang="en-AU" sz="2400" dirty="0"/>
              <a:t> </a:t>
            </a:r>
            <a:r>
              <a:rPr lang="en-AU" sz="2400" dirty="0" err="1"/>
              <a:t>kasih</a:t>
            </a:r>
            <a:r>
              <a:rPr lang="en-AU" sz="2400" dirty="0"/>
              <a:t> </a:t>
            </a:r>
            <a:r>
              <a:rPr lang="en-AU" sz="2400" dirty="0" err="1" smtClean="0"/>
              <a:t>banyak</a:t>
            </a: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vi-VN" sz="2400" dirty="0"/>
              <a:t>Cảm ơn bạn rất nhiều</a:t>
            </a: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err="1"/>
              <a:t>Salamat</a:t>
            </a:r>
            <a:r>
              <a:rPr lang="en-AU" sz="2400" dirty="0"/>
              <a:t> </a:t>
            </a:r>
            <a:r>
              <a:rPr lang="en-AU" sz="2400" dirty="0" err="1"/>
              <a:t>sa</a:t>
            </a:r>
            <a:r>
              <a:rPr lang="en-AU" sz="2400" dirty="0"/>
              <a:t> </a:t>
            </a:r>
            <a:r>
              <a:rPr lang="en-AU" sz="2400" dirty="0" err="1"/>
              <a:t>iyo</a:t>
            </a:r>
            <a:r>
              <a:rPr lang="en-AU" sz="2400" dirty="0"/>
              <a:t> para </a:t>
            </a:r>
            <a:r>
              <a:rPr lang="en-AU" sz="2400" dirty="0" err="1"/>
              <a:t>sa</a:t>
            </a:r>
            <a:r>
              <a:rPr lang="en-AU" sz="2400" dirty="0"/>
              <a:t> </a:t>
            </a:r>
            <a:r>
              <a:rPr lang="en-AU" sz="2400" dirty="0" err="1"/>
              <a:t>iyong</a:t>
            </a:r>
            <a:r>
              <a:rPr lang="en-AU" sz="2400" dirty="0"/>
              <a:t> </a:t>
            </a:r>
            <a:r>
              <a:rPr lang="en-AU" sz="2400" dirty="0" err="1"/>
              <a:t>uri</a:t>
            </a:r>
            <a:r>
              <a:rPr lang="en-AU" sz="2400" dirty="0"/>
              <a:t> ng </a:t>
            </a:r>
            <a:r>
              <a:rPr lang="en-AU" sz="2400" dirty="0" err="1" smtClean="0"/>
              <a:t>pansin</a:t>
            </a: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th-TH" sz="2400" dirty="0"/>
              <a:t>ขอบคุณมาก</a:t>
            </a:r>
            <a:endParaRPr lang="en-AU" sz="2400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15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9" y="6297887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00"/>
            <a:ext cx="4153600" cy="3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7" y="1690689"/>
            <a:ext cx="3886200" cy="25878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WWF US and all the WWF national fishery officers and support teams that have </a:t>
            </a:r>
            <a:r>
              <a:rPr lang="en-GB" altLang="en-US" dirty="0" smtClean="0">
                <a:solidFill>
                  <a:srgbClr val="3620DA"/>
                </a:solidFill>
                <a:latin typeface="Calibri" panose="020F0502020204030204" pitchFamily="34" charset="0"/>
              </a:rPr>
              <a:t>supported the implementation of the programmes. These include fisheries in Indonesia, Philippines, Vietnam and Thailand</a:t>
            </a:r>
            <a:endParaRPr lang="en-GB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61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/>
          <a:lstStyle/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3620DA"/>
                </a:solidFill>
                <a:latin typeface="Calibri" panose="020F0502020204030204" pitchFamily="34" charset="0"/>
              </a:rPr>
              <a:t>SEVEN </a:t>
            </a:r>
            <a:r>
              <a:rPr lang="en-US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steps involved in FIP projects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/>
          <a:lstStyle/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Pre-assessment fishery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Scoping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Workshop 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The </a:t>
            </a:r>
            <a:r>
              <a:rPr lang="en-GB" altLang="en-US" dirty="0" err="1">
                <a:solidFill>
                  <a:srgbClr val="3620DA"/>
                </a:solidFill>
                <a:latin typeface="Calibri" panose="020F0502020204030204" pitchFamily="34" charset="0"/>
              </a:rPr>
              <a:t>Logframe</a:t>
            </a:r>
            <a:endParaRPr lang="en-GB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FIP Implementation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Monitoring and evaluation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GB" altLang="en-US" dirty="0">
                <a:solidFill>
                  <a:srgbClr val="3620DA"/>
                </a:solidFill>
                <a:latin typeface="Calibri" panose="020F0502020204030204" pitchFamily="34" charset="0"/>
              </a:rPr>
              <a:t>FIP Review and benchmark tracking tool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3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66" y="6277005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1" y="889846"/>
            <a:ext cx="4396154" cy="35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/>
          <a:lstStyle/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1. Pre-assessment fishery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/>
          <a:lstStyle/>
          <a:p>
            <a:r>
              <a:rPr lang="en-AU" dirty="0"/>
              <a:t>Unit of Certification – fleet, stock, gear, </a:t>
            </a:r>
            <a:r>
              <a:rPr lang="en-AU" dirty="0" err="1"/>
              <a:t>bycatch</a:t>
            </a:r>
            <a:r>
              <a:rPr lang="en-AU" dirty="0"/>
              <a:t>, international, national and local governance issues</a:t>
            </a:r>
          </a:p>
          <a:p>
            <a:r>
              <a:rPr lang="en-AU" dirty="0"/>
              <a:t>Sufficiently detailed to identify  weaknesses in each scoring guidance 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>
                <a:solidFill>
                  <a:srgbClr val="FF0000"/>
                </a:solidFill>
              </a:rPr>
              <a:t>DON’T FLINCH ON TIME /  BUDGET!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4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66" y="6277005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" y="898499"/>
            <a:ext cx="4378307" cy="31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2. Scoping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</a:rPr>
              <a:t>Identification by assessor of necessary actions based on weaknesses and best practice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Formulate these into outcomes, activities and milestones</a:t>
            </a:r>
          </a:p>
          <a:p>
            <a:pPr marL="0" indent="0">
              <a:buNone/>
            </a:pPr>
            <a:endParaRPr lang="en-GB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SAME PRE ASSESSMENT </a:t>
            </a:r>
            <a:r>
              <a:rPr lang="en-GB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ASSESSOR 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AND FIP  </a:t>
            </a:r>
            <a:r>
              <a:rPr lang="en-GB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DESIGNER </a:t>
            </a:r>
            <a:endParaRPr lang="en-GB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KNOWLEDGE OF THE FISHERIES IS A SIGNIFICANT ADVANTAGE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PROGRAMME PLANNING SKILLS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5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9" y="6333585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" y="889846"/>
            <a:ext cx="3936115" cy="28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3600" dirty="0">
                <a:solidFill>
                  <a:srgbClr val="0070C0"/>
                </a:solidFill>
              </a:rPr>
              <a:t>3. Workshop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>
                <a:latin typeface="Calibri" panose="020F0502020204030204" pitchFamily="34" charset="0"/>
              </a:rPr>
              <a:t>Revisit pre-assessment outcomes to test the results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Illustrate how the scoring guidance works – good and bad examples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Discuss each </a:t>
            </a:r>
            <a:r>
              <a:rPr lang="en-GB" altLang="en-US" dirty="0" smtClean="0">
                <a:latin typeface="Calibri" panose="020F0502020204030204" pitchFamily="34" charset="0"/>
              </a:rPr>
              <a:t>of the goals</a:t>
            </a:r>
            <a:r>
              <a:rPr lang="en-GB" altLang="en-US" dirty="0">
                <a:latin typeface="Calibri" panose="020F0502020204030204" pitchFamily="34" charset="0"/>
              </a:rPr>
              <a:t>, outcomes, activities and milestones and agree corrective actions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Identify implementation partners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Identify timelines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Identify constraints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Identify Means of Verification</a:t>
            </a:r>
          </a:p>
          <a:p>
            <a:pPr marL="0" indent="0">
              <a:buNone/>
            </a:pPr>
            <a:endParaRPr lang="en-GB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STRONG PRE PREPARATION WITH KEY STAKEHOLDERS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GOVERNMENT &amp; RESEARCH PARTCIPATION CRITICAL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1-2 DAY </a:t>
            </a:r>
            <a:r>
              <a:rPr lang="en-GB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PROCESS</a:t>
            </a:r>
            <a:endParaRPr lang="en-GB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KEEP ACTIVITIES AND MILESTONES SIMPLE BUT CONSISTENT WITH THE SGs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6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9" y="6277005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9846"/>
            <a:ext cx="4149969" cy="31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8000" dirty="0" smtClean="0">
                <a:solidFill>
                  <a:srgbClr val="0070C0"/>
                </a:solidFill>
              </a:rPr>
              <a:t>Examples </a:t>
            </a:r>
            <a:r>
              <a:rPr lang="en-AU" sz="8000" dirty="0">
                <a:solidFill>
                  <a:srgbClr val="0070C0"/>
                </a:solidFill>
              </a:rPr>
              <a:t>of goals and outcomes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/>
              <a:t>Goals </a:t>
            </a:r>
            <a:endParaRPr lang="en-AU" sz="4000" dirty="0"/>
          </a:p>
          <a:p>
            <a:pPr lvl="0"/>
            <a:r>
              <a:rPr lang="en-AU" sz="4000" dirty="0"/>
              <a:t>Stock status and fisheries management</a:t>
            </a:r>
            <a:r>
              <a:rPr lang="en-AU" sz="4000" i="1" dirty="0"/>
              <a:t>: To ensure that the tuna catches do not exceed sustainable levels</a:t>
            </a:r>
            <a:endParaRPr lang="en-AU" sz="4000" dirty="0"/>
          </a:p>
          <a:p>
            <a:pPr lvl="0"/>
            <a:r>
              <a:rPr lang="en-AU" sz="4000" dirty="0"/>
              <a:t>Ecosystem management: </a:t>
            </a:r>
            <a:r>
              <a:rPr lang="en-AU" sz="4000" i="1" dirty="0"/>
              <a:t>To promote the ecosystem based approach to fisheries management</a:t>
            </a:r>
            <a:r>
              <a:rPr lang="en-AU" sz="4000" dirty="0"/>
              <a:t> </a:t>
            </a:r>
          </a:p>
          <a:p>
            <a:pPr lvl="0"/>
            <a:r>
              <a:rPr lang="en-AU" sz="4000" dirty="0"/>
              <a:t>Governance systems: </a:t>
            </a:r>
            <a:r>
              <a:rPr lang="en-AU" sz="4000" i="1" dirty="0"/>
              <a:t>To strengthen governance systems in the Indonesia’s’ Tuna fishery</a:t>
            </a:r>
            <a:endParaRPr lang="en-AU" sz="4000" dirty="0"/>
          </a:p>
          <a:p>
            <a:pPr marL="0" indent="0">
              <a:buNone/>
            </a:pPr>
            <a:r>
              <a:rPr lang="en-US" sz="4000" dirty="0"/>
              <a:t>Outcomes:</a:t>
            </a:r>
            <a:endParaRPr lang="en-AU" sz="4000" dirty="0"/>
          </a:p>
          <a:p>
            <a:pPr lvl="0"/>
            <a:r>
              <a:rPr lang="en-AU" sz="4000" dirty="0"/>
              <a:t>Stock status improved and reference points applied in management</a:t>
            </a:r>
          </a:p>
          <a:p>
            <a:pPr lvl="0"/>
            <a:r>
              <a:rPr lang="en-AU" sz="4000" dirty="0"/>
              <a:t>Tuna management strategies applied </a:t>
            </a:r>
          </a:p>
          <a:p>
            <a:pPr lvl="0"/>
            <a:r>
              <a:rPr lang="en-AU" sz="4000" dirty="0"/>
              <a:t>Data collection and information systems strengthened</a:t>
            </a:r>
          </a:p>
          <a:p>
            <a:pPr lvl="0"/>
            <a:r>
              <a:rPr lang="en-AU" sz="4000" dirty="0"/>
              <a:t>Tuna research plan in place</a:t>
            </a:r>
          </a:p>
          <a:p>
            <a:pPr lvl="0"/>
            <a:r>
              <a:rPr lang="en-AU" sz="4000" dirty="0"/>
              <a:t>Retained species subject to a management strategy</a:t>
            </a:r>
          </a:p>
          <a:p>
            <a:pPr lvl="0"/>
            <a:r>
              <a:rPr lang="en-AU" sz="4000" dirty="0"/>
              <a:t>Legal framework implemented</a:t>
            </a:r>
          </a:p>
          <a:p>
            <a:pPr lvl="0"/>
            <a:r>
              <a:rPr lang="en-AU" sz="4000" dirty="0"/>
              <a:t>Fishery specific management objectives applied</a:t>
            </a:r>
          </a:p>
          <a:p>
            <a:pPr lvl="0"/>
            <a:r>
              <a:rPr lang="en-AU" sz="4000" dirty="0"/>
              <a:t>Effective application of compliance systems</a:t>
            </a:r>
            <a:r>
              <a:rPr lang="en-GB" sz="4000" dirty="0">
                <a:solidFill>
                  <a:srgbClr val="3620DA"/>
                </a:solidFill>
                <a:latin typeface="Calibri" panose="020F0502020204030204" pitchFamily="34" charset="0"/>
              </a:rPr>
              <a:t/>
            </a:r>
            <a:br>
              <a:rPr lang="en-GB" sz="4000" dirty="0">
                <a:solidFill>
                  <a:srgbClr val="3620DA"/>
                </a:solidFill>
                <a:latin typeface="Calibri" panose="020F0502020204030204" pitchFamily="34" charset="0"/>
              </a:rPr>
            </a:br>
            <a:r>
              <a:rPr lang="en-GB" sz="4000" dirty="0">
                <a:solidFill>
                  <a:srgbClr val="3620DA"/>
                </a:solidFill>
                <a:latin typeface="Calibri" panose="020F0502020204030204" pitchFamily="34" charset="0"/>
              </a:rPr>
              <a:t/>
            </a:r>
            <a:br>
              <a:rPr lang="en-GB" sz="4000" dirty="0">
                <a:solidFill>
                  <a:srgbClr val="3620DA"/>
                </a:solidFill>
                <a:latin typeface="Calibri" panose="020F0502020204030204" pitchFamily="34" charset="0"/>
              </a:rPr>
            </a:br>
            <a:endParaRPr lang="en-GB" sz="4000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GOALS </a:t>
            </a: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</a:rPr>
              <a:t>AND OUTCOMES ARE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CONSISTENT </a:t>
            </a: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</a:rPr>
              <a:t>WITH GOOD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FISHERIES </a:t>
            </a: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</a:rPr>
              <a:t>MANAGEMENT PLANNING</a:t>
            </a:r>
            <a:endParaRPr lang="en-A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7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9" y="6277005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329"/>
            <a:ext cx="3892062" cy="27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black">
          <a:xfrm>
            <a:off x="1294327" y="944724"/>
            <a:ext cx="6027313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NZ" sz="1350" i="1" dirty="0">
                <a:solidFill>
                  <a:schemeClr val="bg1"/>
                </a:solidFill>
              </a:rPr>
              <a:t>Solomon Islands receives maximum economic and social benefits from sustainable use of tuna resources</a:t>
            </a:r>
            <a:r>
              <a:rPr lang="en-GB" sz="135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1350" dirty="0">
                <a:solidFill>
                  <a:schemeClr val="bg1"/>
                </a:solidFill>
                <a:latin typeface="Arial" charset="0"/>
              </a:rPr>
            </a:br>
            <a:endParaRPr lang="en-US" sz="135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55"/>
            <a:ext cx="7321640" cy="8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386" y="73395"/>
            <a:ext cx="594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1" dirty="0">
                <a:solidFill>
                  <a:srgbClr val="FFFF00"/>
                </a:solidFill>
              </a:rPr>
              <a:t>Ensuring Robust Fisheries Improvement Plans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941" y="1808560"/>
            <a:ext cx="3180829" cy="3752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" y="889847"/>
            <a:ext cx="4514849" cy="52871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 smtClean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3620D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8000" dirty="0">
                <a:solidFill>
                  <a:srgbClr val="0070C0"/>
                </a:solidFill>
              </a:rPr>
              <a:t>Examples of activities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396154" y="898500"/>
            <a:ext cx="4747846" cy="59491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/>
              <a:t>Outcome 1 Stock status improved and reference points applied in management</a:t>
            </a:r>
          </a:p>
          <a:p>
            <a:pPr marL="0" indent="0">
              <a:buNone/>
            </a:pPr>
            <a:r>
              <a:rPr lang="en-US" sz="4000" dirty="0"/>
              <a:t>Activity 1.1: Support training in stock assessment modelling for senior scientist and graduates</a:t>
            </a:r>
            <a:endParaRPr lang="en-AU" sz="4000" i="1" dirty="0"/>
          </a:p>
          <a:p>
            <a:pPr marL="0" indent="0">
              <a:buNone/>
            </a:pPr>
            <a:r>
              <a:rPr lang="en-US" sz="4000" dirty="0"/>
              <a:t>Activity 1.2: </a:t>
            </a:r>
            <a:r>
              <a:rPr lang="en-AU" sz="4000" dirty="0"/>
              <a:t>Regional and national reference points adopted and formulated into harvest strategy</a:t>
            </a:r>
          </a:p>
          <a:p>
            <a:pPr marL="0" indent="0">
              <a:buNone/>
            </a:pPr>
            <a:r>
              <a:rPr lang="en-US" sz="4000" dirty="0"/>
              <a:t>Outcome 2: Tuna management strategies applied</a:t>
            </a:r>
            <a:endParaRPr lang="en-AU" sz="4000" i="1" dirty="0"/>
          </a:p>
          <a:p>
            <a:pPr marL="0" indent="0">
              <a:buNone/>
            </a:pPr>
            <a:r>
              <a:rPr lang="en-AU" sz="4000" dirty="0"/>
              <a:t>Activity 2.1: Harvest strategy incorporates LRPs (as above) and is responsive to the state of the stocks</a:t>
            </a:r>
          </a:p>
          <a:p>
            <a:pPr marL="0" indent="0">
              <a:buNone/>
            </a:pPr>
            <a:r>
              <a:rPr lang="en-US" sz="4000" dirty="0"/>
              <a:t>Activity 2.2: </a:t>
            </a:r>
            <a:r>
              <a:rPr lang="en-AU" sz="4000" dirty="0"/>
              <a:t>Harvest tools adopted</a:t>
            </a:r>
            <a:endParaRPr lang="en-AU" sz="4000" i="1" dirty="0"/>
          </a:p>
          <a:p>
            <a:pPr marL="0" indent="0">
              <a:buNone/>
            </a:pPr>
            <a:r>
              <a:rPr lang="en-US" sz="4000" dirty="0"/>
              <a:t>Outcome 3: Data collection and Information systems strengthened</a:t>
            </a:r>
            <a:endParaRPr lang="en-AU" sz="4000" dirty="0"/>
          </a:p>
          <a:p>
            <a:pPr marL="0" indent="0">
              <a:buNone/>
            </a:pPr>
            <a:r>
              <a:rPr lang="en-US" sz="4000" dirty="0"/>
              <a:t>Activity 3.1: </a:t>
            </a:r>
            <a:r>
              <a:rPr lang="en-AU" sz="4000" dirty="0"/>
              <a:t>Comprehensive catch data are collected in standard format.</a:t>
            </a:r>
            <a:endParaRPr lang="en-AU" sz="4000" i="1" dirty="0"/>
          </a:p>
          <a:p>
            <a:pPr marL="0" indent="0">
              <a:buNone/>
            </a:pPr>
            <a:r>
              <a:rPr lang="en-AU" sz="4000" dirty="0"/>
              <a:t>Activity 3.2: Port sampling programmes covering growth parameters and trophic issues undertaken will provide data on, and will be established in the major tuna fishery ports.</a:t>
            </a:r>
            <a:endParaRPr lang="en-AU" sz="4000" i="1" dirty="0"/>
          </a:p>
          <a:p>
            <a:pPr marL="0" indent="0">
              <a:buNone/>
            </a:pPr>
            <a:r>
              <a:rPr lang="en-US" sz="4000" dirty="0"/>
              <a:t>Activity 3.3: </a:t>
            </a:r>
            <a:r>
              <a:rPr lang="en-AU" sz="4000" dirty="0"/>
              <a:t>Observer programme consistent with RFMO requirements</a:t>
            </a:r>
            <a:endParaRPr lang="en-AU" sz="4000" i="1" dirty="0"/>
          </a:p>
          <a:p>
            <a:pPr marL="0" indent="0">
              <a:buNone/>
            </a:pPr>
            <a:r>
              <a:rPr lang="en-US" sz="4000" dirty="0"/>
              <a:t>Activity 3.4: Integrated vessel data base covering District, Provincial and National Fishing vessels </a:t>
            </a:r>
            <a:endParaRPr lang="en-AU" sz="4000" i="1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299-B062-4DC8-8E76-45B89BE339C1}" type="slidenum">
              <a:rPr lang="en-NZ" smtClean="0"/>
              <a:t>8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1" y="-1"/>
            <a:ext cx="1822360" cy="889847"/>
          </a:xfrm>
          <a:prstGeom prst="rect">
            <a:avLst/>
          </a:prstGeom>
        </p:spPr>
      </p:pic>
      <p:pic>
        <p:nvPicPr>
          <p:cNvPr id="14" name="Picture 1" descr="Poseidon -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7702"/>
            <a:ext cx="2305534" cy="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846"/>
            <a:ext cx="4095261" cy="30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/>
              <a:t>Activity 1.2: Regional and national reference points adopted and formulated into harvest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81865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AU" sz="1950" dirty="0" smtClean="0"/>
              <a:t>Milestone </a:t>
            </a:r>
            <a:r>
              <a:rPr lang="en-AU" sz="1950" dirty="0"/>
              <a:t>5: Explicit LRPs finalized at WCPFC for skipjack, </a:t>
            </a:r>
            <a:r>
              <a:rPr lang="en-AU" sz="1950" dirty="0" err="1"/>
              <a:t>yellowfin</a:t>
            </a:r>
            <a:r>
              <a:rPr lang="en-AU" sz="1950" dirty="0"/>
              <a:t> and </a:t>
            </a:r>
            <a:r>
              <a:rPr lang="en-AU" sz="1950" dirty="0" err="1"/>
              <a:t>bigeye</a:t>
            </a:r>
            <a:r>
              <a:rPr lang="en-AU" sz="1950" dirty="0"/>
              <a:t> tuna – (</a:t>
            </a:r>
            <a:r>
              <a:rPr lang="en-AU" sz="1950" dirty="0">
                <a:solidFill>
                  <a:srgbClr val="FF0000"/>
                </a:solidFill>
              </a:rPr>
              <a:t>WCPFC</a:t>
            </a:r>
            <a:r>
              <a:rPr lang="en-AU" sz="1950" dirty="0"/>
              <a:t>, Q3 2013) – </a:t>
            </a:r>
            <a:r>
              <a:rPr lang="en-US" sz="1950" dirty="0"/>
              <a:t>Limit Reference Points have been set at WCPFC at set at </a:t>
            </a:r>
            <a:r>
              <a:rPr lang="en-US" sz="1950" i="1" dirty="0"/>
              <a:t>20%SB </a:t>
            </a:r>
            <a:r>
              <a:rPr lang="en-US" sz="1950" i="1" baseline="-25000" dirty="0"/>
              <a:t>recent, F=0. </a:t>
            </a:r>
            <a:r>
              <a:rPr lang="en-US" sz="1950" dirty="0"/>
              <a:t>(WCPFC 10) for skipjack, </a:t>
            </a:r>
            <a:r>
              <a:rPr lang="en-US" sz="1950" dirty="0" err="1"/>
              <a:t>yellowfin</a:t>
            </a:r>
            <a:r>
              <a:rPr lang="en-US" sz="1950" dirty="0"/>
              <a:t> and </a:t>
            </a:r>
            <a:r>
              <a:rPr lang="en-US" sz="1950" dirty="0" err="1"/>
              <a:t>bigeye</a:t>
            </a:r>
            <a:r>
              <a:rPr lang="en-US" sz="1950" dirty="0"/>
              <a:t> tuna. </a:t>
            </a:r>
            <a:endParaRPr lang="en-AU" sz="1950" dirty="0">
              <a:solidFill>
                <a:srgbClr val="0070C0"/>
              </a:solidFill>
            </a:endParaRPr>
          </a:p>
          <a:p>
            <a:pPr>
              <a:spcBef>
                <a:spcPts val="1350"/>
              </a:spcBef>
            </a:pPr>
            <a:r>
              <a:rPr lang="en-AU" sz="1950" dirty="0" smtClean="0"/>
              <a:t>Milestone </a:t>
            </a:r>
            <a:r>
              <a:rPr lang="en-AU" sz="1950" dirty="0"/>
              <a:t>6: </a:t>
            </a:r>
            <a:r>
              <a:rPr lang="en-US" sz="1950" dirty="0"/>
              <a:t>Explicit TRPs finalized at WCPFC for skipjack, </a:t>
            </a:r>
            <a:r>
              <a:rPr lang="en-US" sz="1950" dirty="0" err="1"/>
              <a:t>yellowfin</a:t>
            </a:r>
            <a:r>
              <a:rPr lang="en-US" sz="1950" dirty="0"/>
              <a:t> and </a:t>
            </a:r>
            <a:r>
              <a:rPr lang="en-US" sz="1950" dirty="0" err="1"/>
              <a:t>bigeye</a:t>
            </a:r>
            <a:r>
              <a:rPr lang="en-US" sz="1950" dirty="0"/>
              <a:t> tuna</a:t>
            </a:r>
            <a:r>
              <a:rPr lang="en-AU" sz="1950" dirty="0"/>
              <a:t> – (</a:t>
            </a:r>
            <a:r>
              <a:rPr lang="en-AU" sz="1950" dirty="0">
                <a:solidFill>
                  <a:srgbClr val="FF0000"/>
                </a:solidFill>
              </a:rPr>
              <a:t>WCPFC, </a:t>
            </a:r>
            <a:r>
              <a:rPr lang="en-AU" sz="1950" dirty="0"/>
              <a:t>Q4 2014) – </a:t>
            </a:r>
            <a:r>
              <a:rPr lang="en-AU" sz="1950" dirty="0">
                <a:solidFill>
                  <a:srgbClr val="FF0000"/>
                </a:solidFill>
              </a:rPr>
              <a:t>Likely to be achieved by the end of 2014.</a:t>
            </a:r>
          </a:p>
          <a:p>
            <a:pPr>
              <a:spcBef>
                <a:spcPts val="1350"/>
              </a:spcBef>
            </a:pPr>
            <a:r>
              <a:rPr lang="en-AU" sz="1950" dirty="0" smtClean="0"/>
              <a:t>Milestone </a:t>
            </a:r>
            <a:r>
              <a:rPr lang="en-AU" sz="1950" dirty="0"/>
              <a:t>7: </a:t>
            </a:r>
            <a:r>
              <a:rPr lang="en-US" sz="1950" dirty="0"/>
              <a:t>Explicit LRPs and TRPs set at IOTC for skipjack, </a:t>
            </a:r>
            <a:r>
              <a:rPr lang="en-US" sz="1950" dirty="0" err="1"/>
              <a:t>yellowfin</a:t>
            </a:r>
            <a:r>
              <a:rPr lang="en-US" sz="1950" dirty="0"/>
              <a:t> and </a:t>
            </a:r>
            <a:r>
              <a:rPr lang="en-US" sz="1950" dirty="0" err="1"/>
              <a:t>bigeye</a:t>
            </a:r>
            <a:r>
              <a:rPr lang="en-US" sz="1950" dirty="0"/>
              <a:t> tuna </a:t>
            </a:r>
            <a:r>
              <a:rPr lang="en-AU" sz="1950" dirty="0"/>
              <a:t>(</a:t>
            </a:r>
            <a:r>
              <a:rPr lang="en-AU" sz="1950" dirty="0">
                <a:solidFill>
                  <a:srgbClr val="FF0000"/>
                </a:solidFill>
              </a:rPr>
              <a:t>IOTC</a:t>
            </a:r>
            <a:r>
              <a:rPr lang="en-AU" sz="1950" dirty="0"/>
              <a:t>, Q4 2015)- </a:t>
            </a:r>
            <a:r>
              <a:rPr lang="en-AU" sz="1950" dirty="0">
                <a:solidFill>
                  <a:srgbClr val="FF0000"/>
                </a:solidFill>
              </a:rPr>
              <a:t>The milestone can only be achieved once fully integrated with IOTC strategy.</a:t>
            </a:r>
          </a:p>
          <a:p>
            <a:pPr>
              <a:spcBef>
                <a:spcPts val="1350"/>
              </a:spcBef>
            </a:pPr>
            <a:r>
              <a:rPr lang="en-AU" sz="1950" dirty="0" smtClean="0"/>
              <a:t>Milestone </a:t>
            </a:r>
            <a:r>
              <a:rPr lang="en-AU" sz="1950" dirty="0"/>
              <a:t>8: </a:t>
            </a:r>
            <a:r>
              <a:rPr lang="en-US" sz="1950" dirty="0"/>
              <a:t>Indonesia incorporates these Reference Points into the national tuna management strategy, including in waters under its sovereignty </a:t>
            </a:r>
            <a:r>
              <a:rPr lang="en-AU" sz="1950" dirty="0"/>
              <a:t>(</a:t>
            </a:r>
            <a:r>
              <a:rPr lang="en-AU" sz="1950" dirty="0">
                <a:solidFill>
                  <a:srgbClr val="FF0000"/>
                </a:solidFill>
              </a:rPr>
              <a:t>MMAF</a:t>
            </a:r>
            <a:r>
              <a:rPr lang="en-AU" sz="1950" dirty="0"/>
              <a:t>, Q4 2015). 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2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1065</Words>
  <Application>Microsoft Macintosh PowerPoint</Application>
  <PresentationFormat>On-screen Show (4:3)</PresentationFormat>
  <Paragraphs>288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1.2: Regional and national reference points adopted and formulated into harvest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Peacey</dc:creator>
  <cp:lastModifiedBy>Richard Banks</cp:lastModifiedBy>
  <cp:revision>71</cp:revision>
  <dcterms:created xsi:type="dcterms:W3CDTF">2013-10-14T06:05:09Z</dcterms:created>
  <dcterms:modified xsi:type="dcterms:W3CDTF">2015-05-17T11:28:40Z</dcterms:modified>
</cp:coreProperties>
</file>